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9" r:id="rId13"/>
    <p:sldId id="268" r:id="rId14"/>
    <p:sldId id="274" r:id="rId15"/>
    <p:sldId id="272" r:id="rId16"/>
    <p:sldId id="270" r:id="rId17"/>
    <p:sldId id="271" r:id="rId18"/>
    <p:sldId id="275" r:id="rId19"/>
    <p:sldId id="267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90" r:id="rId32"/>
    <p:sldId id="287" r:id="rId33"/>
    <p:sldId id="288" r:id="rId34"/>
    <p:sldId id="289" r:id="rId35"/>
    <p:sldId id="327" r:id="rId36"/>
    <p:sldId id="291" r:id="rId37"/>
    <p:sldId id="328" r:id="rId38"/>
    <p:sldId id="310" r:id="rId39"/>
    <p:sldId id="292" r:id="rId40"/>
    <p:sldId id="294" r:id="rId41"/>
    <p:sldId id="319" r:id="rId42"/>
    <p:sldId id="293" r:id="rId43"/>
    <p:sldId id="295" r:id="rId44"/>
    <p:sldId id="296" r:id="rId45"/>
    <p:sldId id="297" r:id="rId46"/>
    <p:sldId id="298" r:id="rId47"/>
    <p:sldId id="299" r:id="rId48"/>
    <p:sldId id="306" r:id="rId49"/>
    <p:sldId id="307" r:id="rId50"/>
    <p:sldId id="300" r:id="rId51"/>
    <p:sldId id="301" r:id="rId52"/>
    <p:sldId id="302" r:id="rId53"/>
    <p:sldId id="303" r:id="rId54"/>
    <p:sldId id="304" r:id="rId55"/>
    <p:sldId id="305" r:id="rId56"/>
    <p:sldId id="321" r:id="rId57"/>
    <p:sldId id="322" r:id="rId58"/>
    <p:sldId id="323" r:id="rId59"/>
    <p:sldId id="324" r:id="rId60"/>
    <p:sldId id="325" r:id="rId61"/>
    <p:sldId id="320" r:id="rId62"/>
    <p:sldId id="308" r:id="rId63"/>
    <p:sldId id="309" r:id="rId64"/>
    <p:sldId id="311" r:id="rId65"/>
    <p:sldId id="312" r:id="rId66"/>
    <p:sldId id="313" r:id="rId67"/>
    <p:sldId id="314" r:id="rId68"/>
    <p:sldId id="316" r:id="rId69"/>
    <p:sldId id="315" r:id="rId7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93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120" y="12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EBB2BC-011C-43CE-AADC-856B954C701D}" type="datetimeFigureOut">
              <a:rPr lang="en-US" smtClean="0"/>
              <a:t>4/21/2021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A07A2F-7290-4EBD-91C0-6EFCC77C51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4515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There were only two vertical metrics used in CSS: ascent and descent.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A07A2F-7290-4EBD-91C0-6EFCC77C51C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7722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Negative margins… visual hacking.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A07A2F-7290-4EBD-91C0-6EFCC77C51CA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1695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Fails whenever font is changed—whether because you’re tweaking your design, or because the font didn’t load and you got a different font instead.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A07A2F-7290-4EBD-91C0-6EFCC77C51CA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8816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A07A2F-7290-4EBD-91C0-6EFCC77C51CA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6913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Given accurate metrics, the browser can automatically calculate the correct drop-cap size and position.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A07A2F-7290-4EBD-91C0-6EFCC77C51CA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1712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There are multiple ascent/descent metrics tables in OpenType…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A07A2F-7290-4EBD-91C0-6EFCC77C51CA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1030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There was no way to add spacing. If you wanted a gap, you could insert a blank line or an invisible image.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A07A2F-7290-4EBD-91C0-6EFCC77C51C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5688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CSS1 introduced margins, padding… and control over line spacing!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A07A2F-7290-4EBD-91C0-6EFCC77C51C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2887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Adding space after each line would give inconsistent spacing at the start vs. the end of a paragraph.</a:t>
            </a:r>
            <a:br>
              <a:rPr lang="en-US" dirty="0"/>
            </a:br>
            <a:r>
              <a:rPr lang="en-US" dirty="0"/>
              <a:t>Only adding leading between lines of text would create uneven spacing within vs. between paragraphs.</a:t>
            </a:r>
            <a:br>
              <a:rPr lang="en-US" dirty="0"/>
            </a:br>
            <a:r>
              <a:rPr lang="en-US" dirty="0"/>
              <a:t>So CSS added leading symmetrically to each line: half on either side.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A07A2F-7290-4EBD-91C0-6EFCC77C51C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444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Height of line is calculated </a:t>
            </a:r>
            <a:r>
              <a:rPr lang="en-US" dirty="0" err="1"/>
              <a:t>wrt</a:t>
            </a:r>
            <a:r>
              <a:rPr lang="en-US" dirty="0"/>
              <a:t> font-size, but half-leading is calculated </a:t>
            </a:r>
            <a:r>
              <a:rPr lang="en-US" dirty="0" err="1"/>
              <a:t>wrt</a:t>
            </a:r>
            <a:r>
              <a:rPr lang="en-US" dirty="0"/>
              <a:t> ascent/descent metrics, because those are the bounds of the text.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A07A2F-7290-4EBD-91C0-6EFCC77C51C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0365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Multiple fonts on one line…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A07A2F-7290-4EBD-91C0-6EFCC77C51C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0694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… means height of line ≠ line-height!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A07A2F-7290-4EBD-91C0-6EFCC77C51C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4760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Top-aligned content includes half-leading, doesn’t align well with adjacent content.</a:t>
            </a:r>
            <a:br>
              <a:rPr lang="en-US" dirty="0"/>
            </a:br>
            <a:br>
              <a:rPr lang="en-US" dirty="0"/>
            </a:br>
            <a:r>
              <a:rPr lang="en-US" dirty="0"/>
              <a:t>REDO DIAGRAM to make the top edge more accurate to half-leading…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A07A2F-7290-4EBD-91C0-6EFCC77C51C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0817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But even if we trim the half-leading, there’s the extra space within the ascent metric.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A07A2F-7290-4EBD-91C0-6EFCC77C51CA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4210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99D8B1-59E4-43BD-AB37-A8F923E447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76D48EC-C80C-4FAC-87F5-92DE2BAF37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8C299E-8B39-48A3-8C6F-CB1BEBCEEB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45620-C489-403C-ABDF-8E824628694B}" type="datetimeFigureOut">
              <a:rPr lang="en-US" smtClean="0"/>
              <a:t>4/21/2021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623FDA-FF32-4ABC-90EE-352E0C06CC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F2B2DF-D3CE-4C24-9E64-A175DE0B88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1A5BD-1858-43A8-9EC0-AAB8F3A0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340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218277-47C5-454E-86B1-73389E9F5A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4E3DB6-E9F7-4317-9955-735114F607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4793F8-8B75-4593-9066-8AB2F916FB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45620-C489-403C-ABDF-8E824628694B}" type="datetimeFigureOut">
              <a:rPr lang="en-US" smtClean="0"/>
              <a:t>4/21/2021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6E7E66-0B11-4855-BC28-D88E607814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E9031F-6742-4DC5-94B2-CE6554918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1A5BD-1858-43A8-9EC0-AAB8F3A0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0651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670CFAC-5080-48E6-8FC7-FC636E5BCB1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F21F953-BA39-424B-9E75-4304E6D36F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5FC2AC-87B2-492C-B7C5-015E1AF071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45620-C489-403C-ABDF-8E824628694B}" type="datetimeFigureOut">
              <a:rPr lang="en-US" smtClean="0"/>
              <a:t>4/21/2021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38FEDD-C768-4234-8C3F-B46FCEADBE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20D889-0E5F-4EB8-BFC0-570B263928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1A5BD-1858-43A8-9EC0-AAB8F3A0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535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811563-D10D-48FD-B5DB-825E87AF74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0E6F19-6C43-44E7-9592-F4D48213DD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66A49C-5851-4342-9320-135FFEED1B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45620-C489-403C-ABDF-8E824628694B}" type="datetimeFigureOut">
              <a:rPr lang="en-US" smtClean="0"/>
              <a:t>4/21/2021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28627C-0BB7-4223-BB73-7429025CAA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E91E60-FC82-4698-8C36-D4AF5D44E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1A5BD-1858-43A8-9EC0-AAB8F3A0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115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F163DD-0A2B-4C5E-B521-6FFB4BD1E8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94C43D-6EBD-407E-9ABC-8505668C53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ECACD2-7DBE-489F-8527-36F6AB94D0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45620-C489-403C-ABDF-8E824628694B}" type="datetimeFigureOut">
              <a:rPr lang="en-US" smtClean="0"/>
              <a:t>4/21/2021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B6335B-3B65-4F4A-9FEB-434907BA1D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19DD15-8FCF-4D42-BB12-87B2DAAD66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1A5BD-1858-43A8-9EC0-AAB8F3A0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0332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6980ED-5BDD-4BD5-833A-804AAB26E8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13EF2B-502B-42C6-9288-F1F5BBC235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D2BE41-6FAF-43C6-824C-ED95428C76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7B93E7-F036-4C37-8AFB-98DA60F8B7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45620-C489-403C-ABDF-8E824628694B}" type="datetimeFigureOut">
              <a:rPr lang="en-US" smtClean="0"/>
              <a:t>4/21/2021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5B0D24-71FC-465A-8AEC-8D92B9DBB4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D82FD9-34B5-499B-91F7-D346F7C29F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1A5BD-1858-43A8-9EC0-AAB8F3A0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1708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C35217-250F-4D0D-B4DD-928109B4A1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45CA91-0B24-4991-863D-293A01D756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73DA8E-FD3A-46C3-A054-53107506B5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05B9A87-05FB-472D-8FAF-4A93A2D7D4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866759C-FF41-4288-84BB-79C83E359DB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2E7B6D0-76C4-497D-8252-C42BB603E7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45620-C489-403C-ABDF-8E824628694B}" type="datetimeFigureOut">
              <a:rPr lang="en-US" smtClean="0"/>
              <a:t>4/21/2021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E433ED7-9BDA-46B9-8DB9-4D106D41E5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13ECB92-C172-43E1-8809-8B5B27207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1A5BD-1858-43A8-9EC0-AAB8F3A0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0606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EC7F91-2CBC-496C-A153-183B26F2DC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F712657-E114-4D1F-8A56-35B759AC9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45620-C489-403C-ABDF-8E824628694B}" type="datetimeFigureOut">
              <a:rPr lang="en-US" smtClean="0"/>
              <a:t>4/21/2021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9B331D8-586F-4A0C-8703-3472C62A95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2A8E93-B53F-4822-8CDC-776E23A22C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1A5BD-1858-43A8-9EC0-AAB8F3A0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2064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3684A9E-9635-4450-AAE1-2F36926B5D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45620-C489-403C-ABDF-8E824628694B}" type="datetimeFigureOut">
              <a:rPr lang="en-US" smtClean="0"/>
              <a:t>4/21/2021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D505F78-3639-494E-9515-277EC900A9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65504A-E0F4-4018-87EB-AA0E84BE27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1A5BD-1858-43A8-9EC0-AAB8F3A0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2025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4EF306-4EA8-4C44-B29F-5D8C15C0F8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968195-7817-401A-A574-2543E8C57B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3534F1-B903-45CE-A1FF-72FDDB53DB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AD6AF9-6252-4D41-A59A-154B19E440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45620-C489-403C-ABDF-8E824628694B}" type="datetimeFigureOut">
              <a:rPr lang="en-US" smtClean="0"/>
              <a:t>4/21/2021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76A66A-8E9C-433E-8A04-15A37CB4D0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D484DA-8D1B-47D8-9381-9B2EF5E8EF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1A5BD-1858-43A8-9EC0-AAB8F3A0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848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288B1D-1A1D-47E5-AB15-B9A2DD310E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E0DC3D-11AC-4E72-9FB4-75BD5A88F39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075835-CB9D-4C1D-8E14-D6EF6E27A8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80FBBD-D774-4DDF-82C8-EFDD62243D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45620-C489-403C-ABDF-8E824628694B}" type="datetimeFigureOut">
              <a:rPr lang="en-US" smtClean="0"/>
              <a:t>4/21/2021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735B31-0AE7-479B-A698-30305BEBB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C95C98-212C-4DF8-A94F-50FF55F0B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1A5BD-1858-43A8-9EC0-AAB8F3A0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3669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8925996-7045-47BF-BA81-2CB0EBE824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1C4C95-09BE-4050-B87D-7E11E2A931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B52D0A-63DC-4FCF-9AC7-B8B15B143B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645620-C489-403C-ABDF-8E824628694B}" type="datetimeFigureOut">
              <a:rPr lang="en-US" smtClean="0"/>
              <a:t>4/21/2021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C155B7-7A04-4331-BAED-9233908D4A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89C7E8-2B94-4373-90A2-DA81F45D5B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B1A5BD-1858-43A8-9EC0-AAB8F3A0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738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A0C709-BDD2-4608-A470-85C16B61ADA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Precise Text Alignment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8D4727-9095-4046-A176-61616CA1C25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 story about Fonts Metrics and CSS</a:t>
            </a:r>
          </a:p>
        </p:txBody>
      </p:sp>
    </p:spTree>
    <p:extLst>
      <p:ext uri="{BB962C8B-B14F-4D97-AF65-F5344CB8AC3E}">
        <p14:creationId xmlns:p14="http://schemas.microsoft.com/office/powerpoint/2010/main" val="27846051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55CBB4-0828-4251-937C-DE549B6C96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CSS introduces leading…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7F7BAF-037F-4A6F-AF8C-AA36E34CD0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0" indent="0" algn="ctr">
              <a:buNone/>
            </a:pPr>
            <a:r>
              <a:rPr lang="en-US" dirty="0">
                <a:latin typeface="Consolas" panose="020B0609020204030204" pitchFamily="49" charset="0"/>
              </a:rPr>
              <a:t>line-height: &lt;length&gt; | &lt;number&gt; | &lt;percentage&gt;;</a:t>
            </a:r>
          </a:p>
        </p:txBody>
      </p:sp>
    </p:spTree>
    <p:extLst>
      <p:ext uri="{BB962C8B-B14F-4D97-AF65-F5344CB8AC3E}">
        <p14:creationId xmlns:p14="http://schemas.microsoft.com/office/powerpoint/2010/main" val="34926018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91F107F-AC15-48CA-A7FA-DC94F50EC39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027"/>
          <a:stretch/>
        </p:blipFill>
        <p:spPr>
          <a:xfrm>
            <a:off x="4298622" y="3840003"/>
            <a:ext cx="7893377" cy="301799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D7370B7-2EBB-4A6F-9753-35F2D8CEDB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CSS introduces leading…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8A00C68-70E8-4C31-BC88-149864C14D0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615"/>
          <a:stretch/>
        </p:blipFill>
        <p:spPr>
          <a:xfrm>
            <a:off x="0" y="1690688"/>
            <a:ext cx="7437726" cy="2861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8004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55CBB4-0828-4251-937C-DE549B6C96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CSS introduces leading…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7F7BAF-037F-4A6F-AF8C-AA36E34CD0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0" indent="0" algn="ctr">
              <a:buNone/>
            </a:pPr>
            <a:r>
              <a:rPr lang="en-US" dirty="0">
                <a:latin typeface="Consolas" panose="020B0609020204030204" pitchFamily="49" charset="0"/>
              </a:rPr>
              <a:t>line-height: 1.5;</a:t>
            </a:r>
          </a:p>
          <a:p>
            <a:pPr marL="0" indent="0" algn="ctr">
              <a:buNone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</a:rPr>
              <a:t>/* 1.5 x font-size */</a:t>
            </a:r>
          </a:p>
        </p:txBody>
      </p:sp>
    </p:spTree>
    <p:extLst>
      <p:ext uri="{BB962C8B-B14F-4D97-AF65-F5344CB8AC3E}">
        <p14:creationId xmlns:p14="http://schemas.microsoft.com/office/powerpoint/2010/main" val="17720602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06968BE-C6BF-4A7E-B0DE-A3EAE7B05A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667" y="0"/>
            <a:ext cx="97046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2586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AE1C12-8EBA-40AC-9933-F51DDA8338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1:</a:t>
            </a:r>
            <a:br>
              <a:rPr lang="en-US" dirty="0"/>
            </a:br>
            <a:r>
              <a:rPr lang="en-US" dirty="0"/>
              <a:t>Inconsistent Line Spacing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4264ED-D0D2-4294-9A37-4B5EC17612F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2905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6BB8CF6-3B51-4325-8DFD-ABFFD4AAE0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667" y="0"/>
            <a:ext cx="97046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8098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9D366FC-320E-439D-ADE4-1A96FCEC8F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667" y="0"/>
            <a:ext cx="97046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6664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660F413-AA40-4CE3-85F1-2D652F1272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667" y="0"/>
            <a:ext cx="97046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3462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5F3C98-ACD1-4F16-8383-8798EB2854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2:</a:t>
            </a:r>
            <a:br>
              <a:rPr lang="en-US" dirty="0"/>
            </a:br>
            <a:r>
              <a:rPr lang="en-US" dirty="0"/>
              <a:t>Imperfect Alignment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A11964-FA60-4D13-9E69-72D8D14957B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7925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B3A654-9469-4BAF-909E-3E6F9CFF7D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CSS Text Model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BFC0C53-B85B-4367-8A02-FF25E50839D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52"/>
          <a:stretch/>
        </p:blipFill>
        <p:spPr>
          <a:xfrm>
            <a:off x="0" y="1690688"/>
            <a:ext cx="12192000" cy="5167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32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1568DA-662B-48DC-8AD4-B1177693637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Precise Text Alignment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98AFCF-02F8-4AA3-B11E-B4394932710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by </a:t>
            </a:r>
            <a:r>
              <a:rPr lang="en-US" dirty="0" err="1"/>
              <a:t>Elika</a:t>
            </a:r>
            <a:r>
              <a:rPr lang="en-US" dirty="0"/>
              <a:t> J. </a:t>
            </a:r>
            <a:r>
              <a:rPr lang="en-US" dirty="0" err="1"/>
              <a:t>Etemad</a:t>
            </a:r>
            <a:r>
              <a:rPr lang="en-US" dirty="0"/>
              <a:t> (W3C CSSWG) &amp; Ethan Wang (Microsoft)</a:t>
            </a:r>
          </a:p>
        </p:txBody>
      </p:sp>
    </p:spTree>
    <p:extLst>
      <p:ext uri="{BB962C8B-B14F-4D97-AF65-F5344CB8AC3E}">
        <p14:creationId xmlns:p14="http://schemas.microsoft.com/office/powerpoint/2010/main" val="26005241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7F9796-C5A0-44BB-9100-76C14DE2AA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Visual </a:t>
            </a:r>
            <a:r>
              <a:rPr lang="en-US" dirty="0" err="1"/>
              <a:t>Misaligment</a:t>
            </a:r>
            <a:r>
              <a:rPr lang="en-US" dirty="0"/>
              <a:t>: Top Edge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6B633A7-20B8-40D9-A98E-CFFFBF4F87F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05"/>
          <a:stretch/>
        </p:blipFill>
        <p:spPr>
          <a:xfrm>
            <a:off x="1243667" y="1762812"/>
            <a:ext cx="9704665" cy="5095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9284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AFEEA2-4762-40AF-BDEF-49DF206E6B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Visual Misalignment: Top Edge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C961A30-D631-48F8-A6DC-420E844D9DE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52"/>
          <a:stretch/>
        </p:blipFill>
        <p:spPr>
          <a:xfrm>
            <a:off x="1243667" y="1690688"/>
            <a:ext cx="9704665" cy="5167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7423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140E04-776E-4523-9D07-548E7DC8BF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Vertical Misalignment: Top Edge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F0B54B5-DE97-4427-B20D-57803377251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52"/>
          <a:stretch/>
        </p:blipFill>
        <p:spPr>
          <a:xfrm>
            <a:off x="1243667" y="1690688"/>
            <a:ext cx="9704665" cy="5167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8833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BEA1F1-282A-4D1B-9CE6-2A0BBC3F40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Vertical Misalignment: Top Edge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55A7923-4F96-441D-AC7F-51C72580324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52"/>
          <a:stretch/>
        </p:blipFill>
        <p:spPr>
          <a:xfrm>
            <a:off x="1243667" y="1690688"/>
            <a:ext cx="9704665" cy="5167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0033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49161-1791-4862-8485-17F42AD6C1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Vertical Misalignment: Centering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5E7CFAE-2B87-4474-9A1E-67CC2EBE812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52"/>
          <a:stretch/>
        </p:blipFill>
        <p:spPr>
          <a:xfrm>
            <a:off x="1524" y="1690688"/>
            <a:ext cx="12188952" cy="5167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8955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FC87E0-47AB-4352-9CE4-4BCC88A65B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Vertical Misalignment: Centering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80BC3E3-7EC0-47AA-ADBA-FCBC2333671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52"/>
          <a:stretch/>
        </p:blipFill>
        <p:spPr>
          <a:xfrm>
            <a:off x="1524" y="1690688"/>
            <a:ext cx="12188952" cy="5167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9613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C36C42-8E83-4208-A3B4-6CAE8005F4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Vertical Misalignment: Centering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2D4C995-0F07-41CE-92B6-EA64D9158DB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52"/>
          <a:stretch/>
        </p:blipFill>
        <p:spPr>
          <a:xfrm>
            <a:off x="1524" y="1690688"/>
            <a:ext cx="12188952" cy="5167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2554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D65B70-094D-4BAE-8030-140F134B92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Vertical Misalignment: Centering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99174EB-DC3D-4056-957E-8B5E46F01E2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52"/>
          <a:stretch/>
        </p:blipFill>
        <p:spPr>
          <a:xfrm>
            <a:off x="1524" y="1690688"/>
            <a:ext cx="12188952" cy="5167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09927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90C3C-720E-4163-8D68-6A519651D3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Vertical Misalignment: Centering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9495402-477B-4CE8-8719-C9483405FD8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52"/>
          <a:stretch/>
        </p:blipFill>
        <p:spPr>
          <a:xfrm>
            <a:off x="1524" y="1690688"/>
            <a:ext cx="12188952" cy="5167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51891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D77510-0FEC-48A3-881D-77C0358981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3:</a:t>
            </a:r>
            <a:br>
              <a:rPr lang="en-US" dirty="0"/>
            </a:br>
            <a:r>
              <a:rPr lang="en-US" dirty="0"/>
              <a:t>Uncontrolled Spacing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3A2B35-F633-4EB9-BD71-1F85AB84CEC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6180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488150-1BB8-4B63-B6B4-9C8ACBA91B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the beginning…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988A0B-89DE-4582-A352-6CB65793124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33636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122B2F-1564-4ECB-BDF4-576C646CFC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Computer’s Spacing Numbers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B02B2B3-C977-4926-98FB-1A456C5D928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52"/>
          <a:stretch/>
        </p:blipFill>
        <p:spPr>
          <a:xfrm>
            <a:off x="0" y="1690688"/>
            <a:ext cx="12192000" cy="5167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48148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F335DE-78A8-4493-B665-47CA46C895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Resulting Visual Spacing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AEE5E01-3B7F-43B5-8B61-706BCE106BF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52"/>
          <a:stretch/>
        </p:blipFill>
        <p:spPr>
          <a:xfrm>
            <a:off x="0" y="1690688"/>
            <a:ext cx="12192000" cy="5167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07644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4D7115-26B7-41E0-965B-47C87FB45B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Resulting Visual Spacing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48EF916-8870-404F-B81F-730E376D2E7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52"/>
          <a:stretch/>
        </p:blipFill>
        <p:spPr>
          <a:xfrm>
            <a:off x="0" y="1690688"/>
            <a:ext cx="12192000" cy="5167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49067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059BD5-44EC-4176-B395-D3A120F9DF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Desired Visual Spacing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8A0DCFA-8AA3-4339-A132-49BD8703434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52"/>
          <a:stretch/>
        </p:blipFill>
        <p:spPr>
          <a:xfrm>
            <a:off x="0" y="1690688"/>
            <a:ext cx="12192000" cy="5167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28629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81F7D3-E17B-4E21-AFA6-19346546EE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Desired Spacing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AFFB6E4-EF39-4D77-BDD2-AD48A8BEDB5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52"/>
          <a:stretch/>
        </p:blipFill>
        <p:spPr>
          <a:xfrm>
            <a:off x="0" y="1690688"/>
            <a:ext cx="12192000" cy="5167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70946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71C706-E875-4E4A-BE14-3FDDA215A4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Print Workflow…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E3B6056-AA1E-4282-8740-1000B87505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4263" y="1272848"/>
            <a:ext cx="7903474" cy="5585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56482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B98D8A-11E7-47F0-B546-3555DF4A23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CSS Design Constraints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809EDB-86BA-4286-900B-C68341B056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Unknown screen size/orientation/resolution</a:t>
            </a:r>
          </a:p>
          <a:p>
            <a:r>
              <a:rPr lang="en-US" dirty="0"/>
              <a:t>Unknown font availability</a:t>
            </a:r>
          </a:p>
          <a:p>
            <a:r>
              <a:rPr lang="en-US" dirty="0"/>
              <a:t>Often also unknown content!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>
                <a:sym typeface="Wingdings" panose="05000000000000000000" pitchFamily="2" charset="2"/>
              </a:rPr>
              <a:t> Automatic Layout (no post-render visual fiddling!)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400316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39B358-C8CB-4779-8A9A-19613C5308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This is bad.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AAD341D-45C3-4A00-B47B-AA7AC2BBF5B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52"/>
          <a:stretch/>
        </p:blipFill>
        <p:spPr>
          <a:xfrm>
            <a:off x="1243667" y="1690688"/>
            <a:ext cx="9704665" cy="5167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8806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9DDFD7-365D-4962-A321-BABAACE75C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CSS Design Principles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5CF20B-3242-4B79-A12E-4D19F6A275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Flexible: Handle each font/content/screen-size change as if it was always intended to be that way.</a:t>
            </a:r>
          </a:p>
          <a:p>
            <a:r>
              <a:rPr lang="en-US" dirty="0"/>
              <a:t>Robust: Handle the unexpected font/content/screen-size changes, too.</a:t>
            </a:r>
          </a:p>
          <a:p>
            <a:r>
              <a:rPr lang="en-US" dirty="0"/>
              <a:t>#1 Goal: Don’t overlap or clip content by “accident”!!</a:t>
            </a:r>
          </a:p>
        </p:txBody>
      </p:sp>
    </p:spTree>
    <p:extLst>
      <p:ext uri="{BB962C8B-B14F-4D97-AF65-F5344CB8AC3E}">
        <p14:creationId xmlns:p14="http://schemas.microsoft.com/office/powerpoint/2010/main" val="25050398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414192-9B49-41C5-945B-FB91D055E0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CSS + Font Metrics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D88154-CA9A-41E4-9B61-67C8D039409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 Expanded Partnership</a:t>
            </a:r>
          </a:p>
        </p:txBody>
      </p:sp>
    </p:spTree>
    <p:extLst>
      <p:ext uri="{BB962C8B-B14F-4D97-AF65-F5344CB8AC3E}">
        <p14:creationId xmlns:p14="http://schemas.microsoft.com/office/powerpoint/2010/main" val="20384735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7C678F-BC8B-487A-9162-253A157DBF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Pre-CSS Model of Text on the Web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FEC3DBD-6FD3-4C6C-A519-92648F733C4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52"/>
          <a:stretch/>
        </p:blipFill>
        <p:spPr>
          <a:xfrm>
            <a:off x="1243667" y="1690688"/>
            <a:ext cx="9704665" cy="5167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15105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06DAD2-D65B-43C7-847A-8AE6DD6D55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OpenType Font Metrics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7D3F1B4-34F6-4354-9CBE-7FC75DD5A78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52"/>
          <a:stretch/>
        </p:blipFill>
        <p:spPr>
          <a:xfrm>
            <a:off x="1243667" y="1690688"/>
            <a:ext cx="9704665" cy="5167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64477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943E27-C2A1-428A-A79F-60F30D0441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CSS Feature:</a:t>
            </a:r>
            <a:br>
              <a:rPr lang="en-US" dirty="0"/>
            </a:br>
            <a:r>
              <a:rPr lang="en-US" dirty="0"/>
              <a:t>leading-trim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183666-7BE5-4B07-9FA9-5066E2182E2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61983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E9C87F-F2A8-4B3E-8C96-EC47C9EAEB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leading-trim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6963C60-DD0D-4BD9-B00B-3D921E833F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90688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18558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727648-D6D0-4F03-80D6-B73F8155BA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leading-trim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EB70FD8-00CF-43CB-A69B-77FA81619C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90688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32258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EAE07F-0768-4E43-A035-5FC8C2370C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leading-trim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4CA7522-1678-4396-85B0-E554D5DAB1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90688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52767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FD1866-1814-4093-8875-FD94824CFC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leading-trim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D7D9746-C852-4F19-9E2F-D9708226ED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90688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68069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1B8FC1-CA4D-4BA1-81AA-A66080D8E8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Visual Spacing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D6F5B05-843F-4509-8D9C-D30246517B6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52"/>
          <a:stretch/>
        </p:blipFill>
        <p:spPr>
          <a:xfrm>
            <a:off x="0" y="1690688"/>
            <a:ext cx="12192000" cy="5167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18866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7170B-9772-4661-8067-6E01D173CF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Visual Spacing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954E110-8B8E-4673-9EA1-5CA68C23705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52"/>
          <a:stretch/>
        </p:blipFill>
        <p:spPr>
          <a:xfrm>
            <a:off x="0" y="1690688"/>
            <a:ext cx="12192000" cy="5167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06019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866616-4969-4451-A0B3-A226066A22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Accurate, Automatic Alignment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B9F05BE-C90D-4184-BE53-F4E5EB4715A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52"/>
          <a:stretch/>
        </p:blipFill>
        <p:spPr>
          <a:xfrm>
            <a:off x="1243667" y="1690688"/>
            <a:ext cx="9704665" cy="5167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254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401DD0-8F8D-490F-A0ED-D7788B91B9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Accurate, Automatic Alignment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699B258-C4AC-44AC-BFB5-09AADC93803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52"/>
          <a:stretch/>
        </p:blipFill>
        <p:spPr>
          <a:xfrm>
            <a:off x="1243667" y="1690688"/>
            <a:ext cx="9704665" cy="5167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9114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4506F1-D8E3-4760-885F-6520168825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Pre-CSS Model of Text on the Web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7E55E10-D5A2-431F-B523-B23E01BB75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667" y="1690688"/>
            <a:ext cx="97046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13232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89E548-62BB-46D6-B085-0CFB655C2B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Better Centering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7356B11-14D6-4B6D-9F89-35A2FE30A37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52"/>
          <a:stretch/>
        </p:blipFill>
        <p:spPr>
          <a:xfrm>
            <a:off x="0" y="1690688"/>
            <a:ext cx="12192000" cy="5167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15242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0EA6EE-36F3-480F-A983-A787893591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Better Centering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F7772F-CEE9-4315-9F1B-BE8F67D3F35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52"/>
          <a:stretch/>
        </p:blipFill>
        <p:spPr>
          <a:xfrm>
            <a:off x="0" y="1690688"/>
            <a:ext cx="12192000" cy="5167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41413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5C08C4-31B4-43B0-8A1E-CC5B0E0C42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Better Centering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97515EF-EF3D-4AF4-BE72-90A6E799136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52"/>
          <a:stretch/>
        </p:blipFill>
        <p:spPr>
          <a:xfrm>
            <a:off x="0" y="1690688"/>
            <a:ext cx="12192000" cy="5167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01608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EFB93A-3449-4E8A-BD44-D714D5A3C4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Better Centering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9802DA0-399A-4A58-B6DB-417FF553F0A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52"/>
          <a:stretch/>
        </p:blipFill>
        <p:spPr>
          <a:xfrm>
            <a:off x="0" y="1690688"/>
            <a:ext cx="12192000" cy="5167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91641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83AFA0-B964-41B4-B6DE-17091BE4EE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Better Centering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B6E803E-46C9-4CE4-A64C-A247D4C9819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52"/>
          <a:stretch/>
        </p:blipFill>
        <p:spPr>
          <a:xfrm>
            <a:off x="0" y="1690688"/>
            <a:ext cx="12192000" cy="5167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77339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3854B6-E0C6-49BC-9365-A68CEAE706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Better Centering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2F20C11-B491-45AD-8327-56D04E0E9F5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52"/>
          <a:stretch/>
        </p:blipFill>
        <p:spPr>
          <a:xfrm>
            <a:off x="0" y="1690688"/>
            <a:ext cx="12192000" cy="5167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61594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B2FA2-32D8-4346-9CD4-6A08A7B522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CSS Feature:</a:t>
            </a:r>
            <a:br>
              <a:rPr lang="en-US" dirty="0"/>
            </a:br>
            <a:r>
              <a:rPr lang="en-US" dirty="0"/>
              <a:t>Alternate Line Box Model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624E66-31F5-4DBC-8C7D-AA19F8A3EA5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97245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98AA2F-3A68-437B-86D0-D814B80AB8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Alternate definition of “fit” for a line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1B8E260-735B-44A1-9286-1CD55E71E4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667" y="1690688"/>
            <a:ext cx="97046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85016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CF706A-4177-466F-A556-8CEA60C57E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Alternate definition of “fit” for a line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C2EC505-C0AA-4118-8D85-5DABD6F8E1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8508" y="1690688"/>
            <a:ext cx="97046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6423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D60040-F9BF-4EBE-8FA5-6099C865F2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CSS Feature:</a:t>
            </a:r>
            <a:br>
              <a:rPr lang="en-US" dirty="0"/>
            </a:br>
            <a:r>
              <a:rPr lang="en-US" dirty="0"/>
              <a:t>Additional Baseline Options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B68D5B-501E-49DB-9D42-D540C72F83E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795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F3FA6C-1A4D-482A-AB37-3054267D8D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Pre-CSS Model of Text on the Web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38D9E32-DA66-4C1A-9CFD-5D4E124E87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667" y="1690688"/>
            <a:ext cx="97046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97646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00951C-49DF-4B64-9F40-0D113AF83D3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INSERT BASELINE SLIDES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327440-46DB-4F34-8FFF-A6E9F675D0C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12401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C2B027-35F1-472F-BAB7-75BE167804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CSS Feature:</a:t>
            </a:r>
            <a:br>
              <a:rPr lang="en-US" dirty="0"/>
            </a:br>
            <a:r>
              <a:rPr lang="en-US" dirty="0"/>
              <a:t>Automatic Initial Letters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B0CF52-431E-4F7E-91E8-6FD239EADCF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96123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0BFB0F-B2D9-4E0C-AE10-0CE3874F04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Proper Drop-caps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7252728-26D6-4A12-82ED-002C382D696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52"/>
          <a:stretch/>
        </p:blipFill>
        <p:spPr>
          <a:xfrm>
            <a:off x="0" y="1690688"/>
            <a:ext cx="12192000" cy="5167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55843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5A1931-9C12-44FB-AB24-1366FA501D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Proper Drop-caps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B9D8C9C-2A55-4766-A64C-2293BCE65BF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52"/>
          <a:stretch/>
        </p:blipFill>
        <p:spPr>
          <a:xfrm>
            <a:off x="0" y="1690688"/>
            <a:ext cx="12192000" cy="5167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19918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2FD49-4466-46EB-A592-D72FE36FCC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Problems with Font Metrics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7CEF53-2816-4660-9E86-3A76B0149A1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506390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452B09-6FE7-44C3-AF37-8805518AF1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Different Platforms use Different Ascent/Descent Metrics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6165AD9-1456-4520-B3A3-41DE8F5CD72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52"/>
          <a:stretch/>
        </p:blipFill>
        <p:spPr>
          <a:xfrm>
            <a:off x="1524" y="1690688"/>
            <a:ext cx="12188952" cy="5167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15991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2A29FB-1226-4A28-A240-23F28A738D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Fonts Have Bad Metrics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205BFF0-03A5-45FF-89C8-221A145D63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6975" y="2681287"/>
            <a:ext cx="7258050" cy="149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108603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1612F6-3066-4774-928F-CDE080A033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OpenType lacks metrics for non-Western/CJK writing systems </a:t>
            </a:r>
            <a:r>
              <a:rPr lang="en-US" dirty="0">
                <a:sym typeface="Wingdings" panose="05000000000000000000" pitchFamily="2" charset="2"/>
              </a:rPr>
              <a:t>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395E8E3-9EE5-4299-A4C1-79DE0455A85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52"/>
          <a:stretch/>
        </p:blipFill>
        <p:spPr>
          <a:xfrm>
            <a:off x="1243667" y="1690688"/>
            <a:ext cx="9704665" cy="5167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027434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320E9B-0DB1-40FE-9CAE-1977264BCC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CSSWG is doing to compensate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96C6A1-45F8-40C7-8F75-61027AC02A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We’re adding font metric overrides in CSS, so authors can override bad or missing metrics: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</a:rPr>
              <a:t>@font-face {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</a:rPr>
              <a:t>	…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</a:rPr>
              <a:t>	advance-override: …;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</a:rPr>
              <a:t>	descent-override: …;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</a:rPr>
              <a:t>	superscript-size-override: …;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</a:rPr>
              <a:t>	superscript-shift-override: …;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</a:rPr>
              <a:t>	etc.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849495997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380A89-3149-4441-839D-C06476DF3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You Can Help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C17756-572A-4D02-99B9-ACC368F160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Font designer? </a:t>
            </a:r>
            <a:r>
              <a:rPr lang="en-US" dirty="0">
                <a:sym typeface="Wingdings" panose="05000000000000000000" pitchFamily="2" charset="2"/>
              </a:rPr>
              <a:t> Ensure accurate metrics in your fonts!</a:t>
            </a:r>
          </a:p>
          <a:p>
            <a:r>
              <a:rPr lang="en-US" dirty="0">
                <a:sym typeface="Wingdings" panose="05000000000000000000" pitchFamily="2" charset="2"/>
              </a:rPr>
              <a:t>Font tool vendor?  Facilitate accurate metrics in your output!</a:t>
            </a:r>
          </a:p>
          <a:p>
            <a:r>
              <a:rPr lang="en-US" dirty="0">
                <a:sym typeface="Wingdings" panose="05000000000000000000" pitchFamily="2" charset="2"/>
              </a:rPr>
              <a:t>Font technologist?  Expand OpenType metrics to the rest of the world!</a:t>
            </a:r>
          </a:p>
        </p:txBody>
      </p:sp>
    </p:spTree>
    <p:extLst>
      <p:ext uri="{BB962C8B-B14F-4D97-AF65-F5344CB8AC3E}">
        <p14:creationId xmlns:p14="http://schemas.microsoft.com/office/powerpoint/2010/main" val="22774457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57CF83-4470-4677-9877-AE6EDA45EF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Pre-CSS Model of Text on the Web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9DF8049-4816-44B1-93E1-52AAC5A014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667" y="1690688"/>
            <a:ext cx="9704665" cy="5167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3539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2B38E3-D4F2-4D56-8EC9-3CFFD608E4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Pre-CSS Model of Text on the Web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21EA7B9-C316-4F8A-9F47-52D4A71DF7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667" y="1690688"/>
            <a:ext cx="9704665" cy="5167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1303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366593-2DF6-4B73-998C-B2410E5BC0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Pre-CSS Model of Text on the Web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F2FD085-DA12-4778-80B1-4FA23069C1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667" y="1690688"/>
            <a:ext cx="9704665" cy="5167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2436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</TotalTime>
  <Words>741</Words>
  <Application>Microsoft Office PowerPoint</Application>
  <PresentationFormat>Widescreen</PresentationFormat>
  <Paragraphs>119</Paragraphs>
  <Slides>69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69</vt:i4>
      </vt:variant>
    </vt:vector>
  </HeadingPairs>
  <TitlesOfParts>
    <vt:vector size="74" baseType="lpstr">
      <vt:lpstr>Arial</vt:lpstr>
      <vt:lpstr>Calibri</vt:lpstr>
      <vt:lpstr>Century Gothic</vt:lpstr>
      <vt:lpstr>Consolas</vt:lpstr>
      <vt:lpstr>Office Theme</vt:lpstr>
      <vt:lpstr>Precise Text Alignment</vt:lpstr>
      <vt:lpstr>Precise Text Alignment</vt:lpstr>
      <vt:lpstr>In the beginning…</vt:lpstr>
      <vt:lpstr>Pre-CSS Model of Text on the Web</vt:lpstr>
      <vt:lpstr>Pre-CSS Model of Text on the Web</vt:lpstr>
      <vt:lpstr>Pre-CSS Model of Text on the Web</vt:lpstr>
      <vt:lpstr>Pre-CSS Model of Text on the Web</vt:lpstr>
      <vt:lpstr>Pre-CSS Model of Text on the Web</vt:lpstr>
      <vt:lpstr>Pre-CSS Model of Text on the Web</vt:lpstr>
      <vt:lpstr>CSS introduces leading…</vt:lpstr>
      <vt:lpstr>CSS introduces leading…</vt:lpstr>
      <vt:lpstr>CSS introduces leading…</vt:lpstr>
      <vt:lpstr>PowerPoint Presentation</vt:lpstr>
      <vt:lpstr>Problem 1: Inconsistent Line Spacing</vt:lpstr>
      <vt:lpstr>PowerPoint Presentation</vt:lpstr>
      <vt:lpstr>PowerPoint Presentation</vt:lpstr>
      <vt:lpstr>PowerPoint Presentation</vt:lpstr>
      <vt:lpstr>Problem 2: Imperfect Alignment</vt:lpstr>
      <vt:lpstr>CSS Text Model</vt:lpstr>
      <vt:lpstr>Visual Misaligment: Top Edge</vt:lpstr>
      <vt:lpstr>Visual Misalignment: Top Edge</vt:lpstr>
      <vt:lpstr>Vertical Misalignment: Top Edge</vt:lpstr>
      <vt:lpstr>Vertical Misalignment: Top Edge</vt:lpstr>
      <vt:lpstr>Vertical Misalignment: Centering</vt:lpstr>
      <vt:lpstr>Vertical Misalignment: Centering</vt:lpstr>
      <vt:lpstr>Vertical Misalignment: Centering</vt:lpstr>
      <vt:lpstr>Vertical Misalignment: Centering</vt:lpstr>
      <vt:lpstr>Vertical Misalignment: Centering</vt:lpstr>
      <vt:lpstr>Problem 3: Uncontrolled Spacing</vt:lpstr>
      <vt:lpstr>Computer’s Spacing Numbers</vt:lpstr>
      <vt:lpstr>Resulting Visual Spacing</vt:lpstr>
      <vt:lpstr>Resulting Visual Spacing</vt:lpstr>
      <vt:lpstr>Desired Visual Spacing</vt:lpstr>
      <vt:lpstr>Desired Spacing</vt:lpstr>
      <vt:lpstr>Print Workflow…</vt:lpstr>
      <vt:lpstr>CSS Design Constraints</vt:lpstr>
      <vt:lpstr>This is bad.</vt:lpstr>
      <vt:lpstr>CSS Design Principles</vt:lpstr>
      <vt:lpstr>CSS + Font Metrics</vt:lpstr>
      <vt:lpstr>OpenType Font Metrics</vt:lpstr>
      <vt:lpstr>New CSS Feature: leading-trim</vt:lpstr>
      <vt:lpstr>leading-trim</vt:lpstr>
      <vt:lpstr>leading-trim</vt:lpstr>
      <vt:lpstr>leading-trim</vt:lpstr>
      <vt:lpstr>leading-trim</vt:lpstr>
      <vt:lpstr>Visual Spacing</vt:lpstr>
      <vt:lpstr>Visual Spacing</vt:lpstr>
      <vt:lpstr>Accurate, Automatic Alignment</vt:lpstr>
      <vt:lpstr>Accurate, Automatic Alignment</vt:lpstr>
      <vt:lpstr>Better Centering</vt:lpstr>
      <vt:lpstr>Better Centering</vt:lpstr>
      <vt:lpstr>Better Centering</vt:lpstr>
      <vt:lpstr>Better Centering</vt:lpstr>
      <vt:lpstr>Better Centering</vt:lpstr>
      <vt:lpstr>Better Centering</vt:lpstr>
      <vt:lpstr>New CSS Feature: Alternate Line Box Model</vt:lpstr>
      <vt:lpstr>Alternate definition of “fit” for a line</vt:lpstr>
      <vt:lpstr>Alternate definition of “fit” for a line</vt:lpstr>
      <vt:lpstr>New CSS Feature: Additional Baseline Options</vt:lpstr>
      <vt:lpstr>INSERT BASELINE SLIDES</vt:lpstr>
      <vt:lpstr>New CSS Feature: Automatic Initial Letters</vt:lpstr>
      <vt:lpstr>Proper Drop-caps</vt:lpstr>
      <vt:lpstr>Proper Drop-caps</vt:lpstr>
      <vt:lpstr>Problems with Font Metrics</vt:lpstr>
      <vt:lpstr>Different Platforms use Different Ascent/Descent Metrics</vt:lpstr>
      <vt:lpstr>Some Fonts Have Bad Metrics</vt:lpstr>
      <vt:lpstr>OpenType lacks metrics for non-Western/CJK writing systems </vt:lpstr>
      <vt:lpstr>What CSSWG is doing to compensate</vt:lpstr>
      <vt:lpstr>How You Can Help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Precise Text Alignment</dc:title>
  <dc:creator>fantasai</dc:creator>
  <cp:lastModifiedBy>fantasai</cp:lastModifiedBy>
  <cp:revision>22</cp:revision>
  <dcterms:created xsi:type="dcterms:W3CDTF">2021-04-21T06:19:41Z</dcterms:created>
  <dcterms:modified xsi:type="dcterms:W3CDTF">2021-04-21T05:59:15Z</dcterms:modified>
</cp:coreProperties>
</file>